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</p:sldIdLst>
  <p:sldSz cx="12192000" cy="6858000"/>
  <p:notesSz cx="12192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6" autoAdjust="0"/>
    <p:restoredTop sz="94660"/>
  </p:normalViewPr>
  <p:slideViewPr>
    <p:cSldViewPr>
      <p:cViewPr varScale="1">
        <p:scale>
          <a:sx n="65" d="100"/>
          <a:sy n="65" d="100"/>
        </p:scale>
        <p:origin x="66" y="2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2089" y="344185"/>
            <a:ext cx="8227821" cy="1217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222C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85747" y="2135504"/>
            <a:ext cx="9620504" cy="1410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762000"/>
            <a:ext cx="7724775" cy="55374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lt-LT" sz="2300" b="1" dirty="0" smtClean="0">
                <a:solidFill>
                  <a:schemeClr val="tx2"/>
                </a:solidFill>
                <a:latin typeface="Calibri"/>
                <a:cs typeface="Calibri"/>
              </a:rPr>
              <a:t>Integruoto skatinimo</a:t>
            </a:r>
            <a:r>
              <a:rPr lang="it-IT" sz="2300" b="1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lt-LT" sz="2300" b="1" dirty="0" smtClean="0">
                <a:solidFill>
                  <a:schemeClr val="tx2"/>
                </a:solidFill>
                <a:latin typeface="Calibri"/>
                <a:cs typeface="Calibri"/>
              </a:rPr>
              <a:t>projektas</a:t>
            </a:r>
            <a:r>
              <a:rPr lang="it-IT" sz="2300" b="1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endParaRPr lang="it-IT" sz="2300" b="1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it-IT" sz="2300" b="1" dirty="0" smtClean="0">
                <a:solidFill>
                  <a:schemeClr val="tx2"/>
                </a:solidFill>
                <a:latin typeface="Calibri"/>
                <a:cs typeface="Calibri"/>
              </a:rPr>
              <a:t>“</a:t>
            </a:r>
            <a:r>
              <a:rPr lang="lt-LT" sz="2300" b="1" dirty="0" smtClean="0">
                <a:solidFill>
                  <a:schemeClr val="tx2"/>
                </a:solidFill>
                <a:latin typeface="Calibri"/>
                <a:cs typeface="Calibri"/>
              </a:rPr>
              <a:t>Menas ir dizainas </a:t>
            </a:r>
            <a:r>
              <a:rPr lang="it-IT" sz="2300" b="1" dirty="0" err="1" smtClean="0">
                <a:solidFill>
                  <a:schemeClr val="tx2"/>
                </a:solidFill>
                <a:latin typeface="Calibri"/>
                <a:cs typeface="Calibri"/>
              </a:rPr>
              <a:t>Ambas</a:t>
            </a:r>
            <a:r>
              <a:rPr lang="lt-LT" sz="2300" b="1" dirty="0" err="1" smtClean="0">
                <a:solidFill>
                  <a:schemeClr val="tx2"/>
                </a:solidFill>
                <a:latin typeface="Calibri"/>
                <a:cs typeface="Calibri"/>
              </a:rPr>
              <a:t>adoje</a:t>
            </a:r>
            <a:r>
              <a:rPr lang="it-IT" sz="2300" b="1" dirty="0" smtClean="0">
                <a:solidFill>
                  <a:schemeClr val="tx2"/>
                </a:solidFill>
                <a:latin typeface="Calibri"/>
                <a:cs typeface="Calibri"/>
              </a:rPr>
              <a:t>: </a:t>
            </a:r>
            <a:r>
              <a:rPr lang="lt-LT" sz="2300" b="1" dirty="0" smtClean="0">
                <a:solidFill>
                  <a:schemeClr val="tx2"/>
                </a:solidFill>
                <a:latin typeface="Calibri"/>
                <a:cs typeface="Calibri"/>
              </a:rPr>
              <a:t>šiuolaikinė Italija </a:t>
            </a:r>
            <a:r>
              <a:rPr lang="it-IT" sz="2300" b="1" dirty="0" err="1" smtClean="0">
                <a:solidFill>
                  <a:schemeClr val="tx2"/>
                </a:solidFill>
                <a:latin typeface="Calibri"/>
                <a:cs typeface="Calibri"/>
              </a:rPr>
              <a:t>Vilniu</a:t>
            </a:r>
            <a:r>
              <a:rPr lang="lt-LT" sz="2300" b="1" dirty="0" smtClean="0">
                <a:solidFill>
                  <a:schemeClr val="tx2"/>
                </a:solidFill>
                <a:latin typeface="Calibri"/>
                <a:cs typeface="Calibri"/>
              </a:rPr>
              <a:t>je</a:t>
            </a:r>
            <a:r>
              <a:rPr lang="it-IT" sz="2300" b="1" dirty="0" smtClean="0">
                <a:solidFill>
                  <a:schemeClr val="tx2"/>
                </a:solidFill>
                <a:latin typeface="Calibri"/>
                <a:cs typeface="Calibri"/>
              </a:rPr>
              <a:t>”</a:t>
            </a:r>
            <a:endParaRPr lang="it-IT" sz="2300" b="1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Pro</a:t>
            </a:r>
            <a:r>
              <a:rPr lang="lt-L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jekt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u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“</a:t>
            </a:r>
            <a:r>
              <a:rPr lang="lt-LT" dirty="0">
                <a:solidFill>
                  <a:schemeClr val="tx2"/>
                </a:solidFill>
                <a:latin typeface="Calibri"/>
                <a:cs typeface="Calibri"/>
              </a:rPr>
              <a:t>M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enas ir dizainas Ambasadoje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: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šiuolaikinė Italija Vilniuje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” </a:t>
            </a: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nori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ma </a:t>
            </a:r>
            <a:r>
              <a:rPr lang="it-I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sukurti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daugiafunkc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ę erdvę Italijos </a:t>
            </a:r>
            <a:r>
              <a:rPr lang="lt-LT" dirty="0">
                <a:solidFill>
                  <a:schemeClr val="tx2"/>
                </a:solidFill>
                <a:cs typeface="Calibri"/>
              </a:rPr>
              <a:t>ambasados </a:t>
            </a:r>
            <a:r>
              <a:rPr lang="lt-LT" dirty="0" smtClean="0">
                <a:solidFill>
                  <a:schemeClr val="tx2"/>
                </a:solidFill>
                <a:cs typeface="Calibri"/>
              </a:rPr>
              <a:t>rezidencijos Vilniuje </a:t>
            </a:r>
            <a:r>
              <a:rPr lang="lt-LT" dirty="0">
                <a:solidFill>
                  <a:schemeClr val="tx2"/>
                </a:solidFill>
                <a:cs typeface="Calibri"/>
              </a:rPr>
              <a:t>patalpose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, kurios tikslas – skatinti italų šiuolaikinį meną ir dizainą per nuolatinę ekspoziciją. </a:t>
            </a:r>
            <a:endParaRPr lang="it-IT" sz="1800" dirty="0" smtClean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 smtClean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Projekto pagrindinė idėja yra sukurti sinerginius ryšius tarp institucijų ir įmonių, kuriais bus siekiama suteikti daugiau matomumo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Itali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jai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meno-kultūros bei ekonomikos-prekybos srityse.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Daugelio menininkų, dalyvaujančių projekte „Menas ir dizainas“, kūriniai įeina į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Collezione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Farnesina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 (Italijos URM kolekciją)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Patalpos galės būti </a:t>
            </a:r>
            <a:r>
              <a:rPr lang="lt-LT" dirty="0" err="1" smtClean="0">
                <a:solidFill>
                  <a:schemeClr val="tx2"/>
                </a:solidFill>
                <a:latin typeface="Calibri"/>
                <a:cs typeface="Calibri"/>
              </a:rPr>
              <a:t>inauguruotos</a:t>
            </a: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 Šiuolaikinio meno dienos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2024 </a:t>
            </a:r>
            <a:r>
              <a:rPr lang="lt-LT" dirty="0">
                <a:solidFill>
                  <a:schemeClr val="tx2"/>
                </a:solidFill>
                <a:cs typeface="Calibri"/>
              </a:rPr>
              <a:t>proga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(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spalio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6-12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d.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)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, taip pat bendradarbiaujant su numatytais kultūros renginiais Vilniuje kaip Tarptautinė šiuolaikinio meno mugė </a:t>
            </a:r>
            <a:r>
              <a:rPr lang="it-I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ArtVilnius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(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2024 m. spalio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4-6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d.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),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dalyvaujant kai kuriems kolekcijoje esantiems menininkams.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9FDD402B-69F0-A2BD-8DFB-C867FAE832F0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 AMBASADOJE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811616"/>
            <a:ext cx="7724775" cy="46807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Be to, ketinama </a:t>
            </a:r>
            <a:r>
              <a:rPr lang="lt-LT" dirty="0">
                <a:solidFill>
                  <a:schemeClr val="tx2"/>
                </a:solidFill>
                <a:cs typeface="Calibri"/>
              </a:rPr>
              <a:t>reguliariai </a:t>
            </a:r>
            <a:r>
              <a:rPr lang="it-IT" dirty="0">
                <a:solidFill>
                  <a:schemeClr val="tx2"/>
                </a:solidFill>
                <a:cs typeface="Calibri"/>
              </a:rPr>
              <a:t>(</a:t>
            </a:r>
            <a:r>
              <a:rPr lang="lt-LT" dirty="0">
                <a:solidFill>
                  <a:schemeClr val="tx2"/>
                </a:solidFill>
                <a:cs typeface="Calibri"/>
              </a:rPr>
              <a:t>bent kartą per mėnesį)</a:t>
            </a:r>
            <a:r>
              <a:rPr lang="it-IT" dirty="0">
                <a:solidFill>
                  <a:schemeClr val="tx2"/>
                </a:solidFill>
                <a:cs typeface="Calibri"/>
              </a:rPr>
              <a:t> </a:t>
            </a:r>
            <a:r>
              <a:rPr lang="lt-LT" dirty="0" smtClean="0">
                <a:solidFill>
                  <a:schemeClr val="tx2"/>
                </a:solidFill>
                <a:cs typeface="Calibri"/>
              </a:rPr>
              <a:t>atverti patalpas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italų ir lietuvių lankytojams pagal registraciją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, </a:t>
            </a: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ekskursijas ves Ambasados, Italų kultūros instituto ar Užsienio prekybos instituto darbuotojai. 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Kartu su projektu būtų vykdoma tęstinė komunikacinė veikla, kuria bus siekiama reklamuoti meno ir dizaino kūrinius tiek tradicinėse žiniasklaidos priemonėse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(</a:t>
            </a: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tv, </a:t>
            </a: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spaudoje,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specializuotuose leidiniuose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)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, tiek skaitmeninėse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Socialiniuose Ambasados </a:t>
            </a:r>
            <a:r>
              <a:rPr lang="lt-LT" sz="1800" smtClean="0">
                <a:solidFill>
                  <a:schemeClr val="tx2"/>
                </a:solidFill>
                <a:latin typeface="Calibri"/>
                <a:cs typeface="Calibri"/>
              </a:rPr>
              <a:t>tinkluose bus, pavyzdžiui, publikuojami postai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apie menininkus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(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taip pat ir jų interviu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),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apie meno sroves, apie kolekcijoje esančius dizainerius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Bus užmegztas veiklus dialogas su Lietuvos kultūros institucijomis ir meno kolekcijomis. Bus organizuojami specifiniai renginiai, suderinti su kitomis sritimis 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(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pvz. Menas ir vynas, Menas ir muzika, Menas ir maistas)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.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dirty="0" smtClean="0">
                <a:solidFill>
                  <a:schemeClr val="tx2"/>
                </a:solidFill>
                <a:latin typeface="Calibri"/>
                <a:cs typeface="Calibri"/>
              </a:rPr>
              <a:t>Ketinama išleisti projekto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k</a:t>
            </a:r>
            <a:r>
              <a:rPr lang="it-I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atalog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ą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, </a:t>
            </a: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sumanytą Italijos ambasados Vilniuje ir parengtą k</a:t>
            </a:r>
            <a:r>
              <a:rPr lang="it-I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urator</a:t>
            </a:r>
            <a:r>
              <a:rPr lang="lt-LT" sz="1800" dirty="0" err="1" smtClean="0">
                <a:solidFill>
                  <a:schemeClr val="tx2"/>
                </a:solidFill>
                <a:latin typeface="Calibri"/>
                <a:cs typeface="Calibri"/>
              </a:rPr>
              <a:t>iaus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dirty="0">
                <a:solidFill>
                  <a:schemeClr val="tx2"/>
                </a:solidFill>
                <a:latin typeface="Calibri"/>
                <a:cs typeface="Calibri"/>
              </a:rPr>
              <a:t>Guicciardo Sassoli de’ Bianchi Strozzi.</a:t>
            </a: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endParaRPr lang="it-IT" sz="5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24765" algn="just">
              <a:lnSpc>
                <a:spcPct val="100000"/>
              </a:lnSpc>
              <a:spcBef>
                <a:spcPts val="100"/>
              </a:spcBef>
            </a:pPr>
            <a:r>
              <a:rPr lang="lt-LT" sz="1800" dirty="0" smtClean="0">
                <a:solidFill>
                  <a:schemeClr val="tx2"/>
                </a:solidFill>
                <a:latin typeface="Calibri"/>
                <a:cs typeface="Calibri"/>
              </a:rPr>
              <a:t>Italų ir lietuvių įmonės galės prisidėti prie projekto šiais rėmimo būdais</a:t>
            </a:r>
            <a:r>
              <a:rPr lang="it-IT" sz="1800" dirty="0" smtClean="0">
                <a:solidFill>
                  <a:schemeClr val="tx2"/>
                </a:solidFill>
                <a:latin typeface="Calibri"/>
                <a:cs typeface="Calibri"/>
              </a:rPr>
              <a:t>: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AED0FC8C-4802-112E-9B2B-CF5985372B0F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 AMBASADOJE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559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609600"/>
            <a:ext cx="8533511" cy="1068241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2757170" marR="244475" algn="ctr">
              <a:lnSpc>
                <a:spcPct val="100000"/>
              </a:lnSpc>
              <a:spcBef>
                <a:spcPts val="1770"/>
              </a:spcBef>
            </a:pPr>
            <a:r>
              <a:rPr lang="lt-LT" sz="3000" spc="-15" dirty="0" smtClean="0">
                <a:solidFill>
                  <a:schemeClr val="tx2"/>
                </a:solidFill>
              </a:rPr>
              <a:t>PAGRINDINIS RĖMĖJAS</a:t>
            </a:r>
            <a:endParaRPr sz="3000" spc="-15" dirty="0">
              <a:solidFill>
                <a:schemeClr val="tx2"/>
              </a:solidFill>
            </a:endParaRPr>
          </a:p>
          <a:p>
            <a:pPr marL="2769870" algn="ctr">
              <a:lnSpc>
                <a:spcPct val="100000"/>
              </a:lnSpc>
              <a:spcBef>
                <a:spcPts val="755"/>
              </a:spcBef>
            </a:pPr>
            <a:r>
              <a:rPr lang="lt-LT" sz="1800" b="1" u="heavy" spc="-1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Parama</a:t>
            </a:r>
            <a:r>
              <a:rPr sz="1800" b="1" u="heavy" spc="-8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lt-LT" sz="1800" b="1" u="heavy" spc="-8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virš </a:t>
            </a:r>
            <a:r>
              <a:rPr lang="it-IT" sz="1800" b="1" u="heavy" spc="-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</a:rPr>
              <a:t>5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.000</a:t>
            </a:r>
            <a:r>
              <a:rPr sz="1800" b="1" u="heavy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20" dirty="0" err="1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</a:t>
            </a:r>
            <a:r>
              <a:rPr lang="lt-LT" sz="1800" b="1" u="heavy" spc="-2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ų</a:t>
            </a:r>
            <a:r>
              <a:rPr sz="1800" b="1" spc="-5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5" dirty="0" smtClean="0">
                <a:solidFill>
                  <a:schemeClr val="tx2"/>
                </a:solidFill>
              </a:rPr>
              <a:t>(</a:t>
            </a:r>
            <a:r>
              <a:rPr lang="lt-LT" sz="1800" spc="-5" dirty="0" smtClean="0">
                <a:solidFill>
                  <a:schemeClr val="tx2"/>
                </a:solidFill>
              </a:rPr>
              <a:t>penki tūkstančiai eurų</a:t>
            </a:r>
            <a:r>
              <a:rPr sz="1800" spc="-10" dirty="0" smtClean="0">
                <a:solidFill>
                  <a:schemeClr val="tx2"/>
                </a:solidFill>
              </a:rPr>
              <a:t>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7009" cy="3813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Ma</a:t>
            </a:r>
            <a:r>
              <a:rPr lang="lt-LT" sz="2200" dirty="0" err="1" smtClean="0">
                <a:solidFill>
                  <a:schemeClr val="tx2"/>
                </a:solidFill>
                <a:latin typeface="Calibri"/>
                <a:cs typeface="Calibri"/>
              </a:rPr>
              <a:t>ksimalus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 matomumas su įmonės logotipu ant</a:t>
            </a: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reklaminio 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skydo 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prie įėjimo į ekspozicijos erdves</a:t>
            </a:r>
            <a:endParaRPr lang="it-IT" sz="2200" dirty="0" smtClean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Galimybė rengti Ambasadoje iki 3</a:t>
            </a: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įmonės renginių per trejus metus</a:t>
            </a:r>
            <a:endParaRPr lang="it-IT" sz="2200" dirty="0" smtClean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Rėmėjams skirtas renginys Ambasados lėšomis su galimybe pakviesti iki </a:t>
            </a: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12 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savų klientų</a:t>
            </a:r>
            <a:endParaRPr lang="it-IT" sz="22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Pirmenybinis patalpinimas Ambasados reklaminiame </a:t>
            </a:r>
            <a:r>
              <a:rPr lang="lt-LT" sz="2200" dirty="0" err="1" smtClean="0">
                <a:solidFill>
                  <a:schemeClr val="tx2"/>
                </a:solidFill>
                <a:latin typeface="Calibri"/>
                <a:cs typeface="Calibri"/>
              </a:rPr>
              <a:t>video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, skirtame projektui</a:t>
            </a:r>
            <a:endParaRPr lang="it-IT" sz="22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Post</a:t>
            </a:r>
            <a:r>
              <a:rPr lang="lt-LT" sz="2200" dirty="0" err="1" smtClean="0">
                <a:solidFill>
                  <a:schemeClr val="tx2"/>
                </a:solidFill>
                <a:latin typeface="Calibri"/>
                <a:cs typeface="Calibri"/>
              </a:rPr>
              <a:t>as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, skirtas rėmėjams, Ambasados </a:t>
            </a:r>
            <a:r>
              <a:rPr lang="it-IT" sz="2200" dirty="0" smtClean="0">
                <a:solidFill>
                  <a:schemeClr val="tx2"/>
                </a:solidFill>
                <a:latin typeface="Calibri"/>
                <a:cs typeface="Calibri"/>
              </a:rPr>
              <a:t>social</a:t>
            </a:r>
            <a:r>
              <a:rPr lang="lt-LT" sz="2200" dirty="0" err="1" smtClean="0">
                <a:solidFill>
                  <a:schemeClr val="tx2"/>
                </a:solidFill>
                <a:latin typeface="Calibri"/>
                <a:cs typeface="Calibri"/>
              </a:rPr>
              <a:t>iniuose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 tinkluose</a:t>
            </a:r>
            <a:endParaRPr lang="it-IT" sz="22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Įmonės logotipas ir išsakyta padėka projekto k</a:t>
            </a:r>
            <a:r>
              <a:rPr lang="it-IT" sz="2200" dirty="0" err="1" smtClean="0">
                <a:solidFill>
                  <a:schemeClr val="tx2"/>
                </a:solidFill>
                <a:latin typeface="Calibri"/>
                <a:cs typeface="Calibri"/>
              </a:rPr>
              <a:t>atalog</a:t>
            </a: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e</a:t>
            </a:r>
            <a:endParaRPr lang="it-IT" sz="22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latin typeface="Calibri"/>
                <a:cs typeface="Calibri"/>
              </a:rPr>
              <a:t>Plačios komunikacijos galimybės</a:t>
            </a:r>
            <a:endParaRPr lang="it-IT" sz="22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C75544B6-1A5D-F6F9-DC65-5CFCF2B80CBB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</a:t>
            </a:r>
            <a:endParaRPr lang="it-IT" dirty="0">
              <a:solidFill>
                <a:schemeClr val="bg1"/>
              </a:solidFill>
            </a:endParaRPr>
          </a:p>
          <a:p>
            <a:pPr algn="ctr"/>
            <a:r>
              <a:rPr lang="lt-LT" dirty="0" smtClean="0">
                <a:solidFill>
                  <a:schemeClr val="bg1"/>
                </a:solidFill>
              </a:rPr>
              <a:t>AMBASADOJE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539617"/>
            <a:ext cx="8533511" cy="1068241"/>
          </a:xfrm>
          <a:prstGeom prst="rect">
            <a:avLst/>
          </a:prstGeom>
        </p:spPr>
        <p:txBody>
          <a:bodyPr vert="horz" wrap="square" lIns="0" tIns="224790" rIns="0" bIns="0" rtlCol="0">
            <a:spAutoFit/>
          </a:bodyPr>
          <a:lstStyle/>
          <a:p>
            <a:pPr marL="2757170" marR="244475" algn="ctr">
              <a:lnSpc>
                <a:spcPct val="100000"/>
              </a:lnSpc>
              <a:spcBef>
                <a:spcPts val="1770"/>
              </a:spcBef>
            </a:pPr>
            <a:r>
              <a:rPr lang="it-IT" sz="3000" spc="-15" dirty="0" smtClean="0">
                <a:solidFill>
                  <a:schemeClr val="tx2"/>
                </a:solidFill>
              </a:rPr>
              <a:t>DEIMANTINIS R</a:t>
            </a:r>
            <a:r>
              <a:rPr lang="lt-LT" sz="3000" spc="-15" dirty="0" smtClean="0">
                <a:solidFill>
                  <a:schemeClr val="tx2"/>
                </a:solidFill>
              </a:rPr>
              <a:t>Ė</a:t>
            </a:r>
            <a:r>
              <a:rPr lang="it-IT" sz="3000" spc="-15" dirty="0" smtClean="0">
                <a:solidFill>
                  <a:schemeClr val="tx2"/>
                </a:solidFill>
              </a:rPr>
              <a:t>M</a:t>
            </a:r>
            <a:r>
              <a:rPr lang="lt-LT" sz="3000" spc="-15" dirty="0">
                <a:solidFill>
                  <a:schemeClr val="tx2"/>
                </a:solidFill>
              </a:rPr>
              <a:t>Ė</a:t>
            </a:r>
            <a:r>
              <a:rPr lang="it-IT" sz="3000" spc="-15" dirty="0" smtClean="0">
                <a:solidFill>
                  <a:schemeClr val="tx2"/>
                </a:solidFill>
              </a:rPr>
              <a:t>JAS</a:t>
            </a:r>
            <a:endParaRPr lang="it-IT" sz="3000" spc="-15" dirty="0">
              <a:solidFill>
                <a:schemeClr val="tx2"/>
              </a:solidFill>
            </a:endParaRPr>
          </a:p>
          <a:p>
            <a:pPr marL="2769870" algn="ctr">
              <a:lnSpc>
                <a:spcPct val="100000"/>
              </a:lnSpc>
              <a:spcBef>
                <a:spcPts val="755"/>
              </a:spcBef>
            </a:pPr>
            <a:r>
              <a:rPr lang="lt-LT" sz="1800" b="1" u="heavy" spc="-1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Parama virš </a:t>
            </a:r>
            <a:r>
              <a:rPr lang="it-IT" sz="1800" b="1" u="heavy" spc="-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3.000</a:t>
            </a:r>
            <a:r>
              <a:rPr lang="it-IT" sz="1800" b="1" u="heavy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lang="it-IT" sz="1800" b="1" u="heavy" spc="-20" dirty="0" err="1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</a:t>
            </a:r>
            <a:r>
              <a:rPr lang="lt-LT" sz="1800" b="1" u="heavy" spc="-2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ų</a:t>
            </a:r>
            <a:r>
              <a:rPr lang="it-IT" sz="1800" b="1" spc="-50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lang="it-IT" sz="1800" spc="-5" dirty="0">
                <a:solidFill>
                  <a:schemeClr val="tx2"/>
                </a:solidFill>
              </a:rPr>
              <a:t>(</a:t>
            </a:r>
            <a:r>
              <a:rPr lang="it-IT" sz="1800" spc="-5" dirty="0" err="1" smtClean="0">
                <a:solidFill>
                  <a:schemeClr val="tx2"/>
                </a:solidFill>
              </a:rPr>
              <a:t>tr</a:t>
            </a:r>
            <a:r>
              <a:rPr lang="lt-LT" sz="1800" spc="-5" dirty="0" err="1" smtClean="0">
                <a:solidFill>
                  <a:schemeClr val="tx2"/>
                </a:solidFill>
              </a:rPr>
              <a:t>ys</a:t>
            </a:r>
            <a:r>
              <a:rPr lang="lt-LT" sz="1800" spc="-5" dirty="0" smtClean="0">
                <a:solidFill>
                  <a:schemeClr val="tx2"/>
                </a:solidFill>
              </a:rPr>
              <a:t> tūkstančiai eurų</a:t>
            </a:r>
            <a:r>
              <a:rPr lang="it-IT" sz="1800" spc="-10" dirty="0" smtClean="0">
                <a:solidFill>
                  <a:schemeClr val="tx2"/>
                </a:solidFill>
              </a:rPr>
              <a:t>)</a:t>
            </a:r>
            <a:endParaRPr lang="it-IT"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7009" cy="34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cs typeface="Calibri"/>
              </a:rPr>
              <a:t>Didelis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matomumas su įmonės logotipu ant</a:t>
            </a:r>
            <a:r>
              <a:rPr lang="it-IT" sz="2200" dirty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reklaminio skydo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prie įėjimo į ekspozicijos erdves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Galimybė rengti Ambasadoje iki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2</a:t>
            </a:r>
            <a:r>
              <a:rPr lang="it-IT" sz="2200" dirty="0" smtClean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įmonės renginių per trejus metus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Rėmėjams skirtas renginys Ambasados lėšomis su galimybe pakviesti iki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8</a:t>
            </a:r>
            <a:r>
              <a:rPr lang="it-IT" sz="2200" dirty="0" smtClean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savų klientų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cs typeface="Calibri"/>
              </a:rPr>
              <a:t>Patalpinimas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Ambasados reklaminiame 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video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skirtame projektui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cs typeface="Calibri"/>
              </a:rPr>
              <a:t>Post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as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skirtas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rėmėjams,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Ambasados </a:t>
            </a:r>
            <a:r>
              <a:rPr lang="it-IT" sz="2200" dirty="0">
                <a:solidFill>
                  <a:schemeClr val="tx2"/>
                </a:solidFill>
                <a:cs typeface="Calibri"/>
              </a:rPr>
              <a:t>social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iniuose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 tinkluose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Įmonės logotipas ir išsakyta padėka projekto k</a:t>
            </a:r>
            <a:r>
              <a:rPr lang="it-IT" sz="2200" dirty="0" err="1">
                <a:solidFill>
                  <a:schemeClr val="tx2"/>
                </a:solidFill>
                <a:cs typeface="Calibri"/>
              </a:rPr>
              <a:t>atalog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Plačios komunikacijos galimybės</a:t>
            </a:r>
            <a:endParaRPr lang="it-IT" sz="2200" dirty="0">
              <a:solidFill>
                <a:schemeClr val="tx2"/>
              </a:solidFill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C5D71899-C5E8-1B9C-5BDF-9D949160694F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 AMBASADOJE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00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79625" y="562885"/>
            <a:ext cx="9447911" cy="1044973"/>
          </a:xfrm>
          <a:prstGeom prst="rect">
            <a:avLst/>
          </a:prstGeom>
        </p:spPr>
        <p:txBody>
          <a:bodyPr vert="horz" wrap="square" lIns="0" tIns="252547" rIns="0" bIns="0" rtlCol="0">
            <a:spAutoFit/>
          </a:bodyPr>
          <a:lstStyle/>
          <a:p>
            <a:pPr marL="2627630" algn="ctr">
              <a:lnSpc>
                <a:spcPct val="100000"/>
              </a:lnSpc>
              <a:spcBef>
                <a:spcPts val="1000"/>
              </a:spcBef>
            </a:pPr>
            <a:r>
              <a:rPr lang="lt-LT" sz="3000" spc="-5" dirty="0" smtClean="0">
                <a:solidFill>
                  <a:schemeClr val="tx2"/>
                </a:solidFill>
              </a:rPr>
              <a:t>AUKSINIS RĖMĖJAS</a:t>
            </a:r>
            <a:endParaRPr sz="3000" spc="-5" dirty="0">
              <a:solidFill>
                <a:schemeClr val="tx2"/>
              </a:solidFill>
            </a:endParaRPr>
          </a:p>
          <a:p>
            <a:pPr marL="2627630" algn="ctr">
              <a:lnSpc>
                <a:spcPct val="100000"/>
              </a:lnSpc>
              <a:spcBef>
                <a:spcPts val="405"/>
              </a:spcBef>
            </a:pPr>
            <a:r>
              <a:rPr lang="lt-LT" sz="1800" b="1" u="heavy" spc="-1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Parama virš </a:t>
            </a:r>
            <a:r>
              <a:rPr sz="1800" b="1" u="heavy" spc="-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1.</a:t>
            </a:r>
            <a:r>
              <a:rPr lang="it-IT"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5</a:t>
            </a:r>
            <a:r>
              <a:rPr sz="1800" b="1" u="heavy" spc="-5" dirty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00 </a:t>
            </a:r>
            <a:r>
              <a:rPr sz="1800" b="1" u="heavy" spc="-20" dirty="0" err="1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</a:t>
            </a:r>
            <a:r>
              <a:rPr lang="lt-LT" sz="1800" b="1" u="heavy" spc="-2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ų</a:t>
            </a:r>
            <a:r>
              <a:rPr sz="1800" b="1" spc="-45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5" dirty="0" smtClean="0">
                <a:solidFill>
                  <a:schemeClr val="tx2"/>
                </a:solidFill>
              </a:rPr>
              <a:t>(</a:t>
            </a:r>
            <a:r>
              <a:rPr lang="lt-LT" sz="1800" spc="-5" dirty="0" smtClean="0">
                <a:solidFill>
                  <a:schemeClr val="tx2"/>
                </a:solidFill>
              </a:rPr>
              <a:t>tūkstantis penki šimtai eurų</a:t>
            </a:r>
            <a:r>
              <a:rPr sz="1800" spc="-15" dirty="0" smtClean="0">
                <a:solidFill>
                  <a:schemeClr val="tx2"/>
                </a:solidFill>
              </a:rPr>
              <a:t>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772400" cy="34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cs typeface="Calibri"/>
              </a:rPr>
              <a:t>Matomumas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su įmonės logotipu ant</a:t>
            </a:r>
            <a:r>
              <a:rPr lang="it-IT" sz="2200" dirty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reklaminio skydo prie įėjimo į ekspozicijos erdves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Galimybė rengti Ambasadoje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vieną įmonės renginį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per trejus metus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Rėmėjams skirtas renginys Ambasados lėšomis su galimybe pakviesti iki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5</a:t>
            </a:r>
            <a:r>
              <a:rPr lang="it-IT" sz="2200" dirty="0" smtClean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savų klientų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Patalpinimas Ambasados reklaminiame 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video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skirtame projektui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>
                <a:solidFill>
                  <a:schemeClr val="tx2"/>
                </a:solidFill>
                <a:cs typeface="Calibri"/>
              </a:rPr>
              <a:t>Post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as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skirtas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rėmėjams,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Ambasados </a:t>
            </a:r>
            <a:r>
              <a:rPr lang="it-IT" sz="2200" dirty="0">
                <a:solidFill>
                  <a:schemeClr val="tx2"/>
                </a:solidFill>
                <a:cs typeface="Calibri"/>
              </a:rPr>
              <a:t>social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iniuose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 tinkluose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Įmonės logotipas ir išsakyta padėka projekto k</a:t>
            </a:r>
            <a:r>
              <a:rPr lang="it-IT" sz="2200" dirty="0" err="1">
                <a:solidFill>
                  <a:schemeClr val="tx2"/>
                </a:solidFill>
                <a:cs typeface="Calibri"/>
              </a:rPr>
              <a:t>atalog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Plačios komunikacijos galimybės</a:t>
            </a:r>
            <a:endParaRPr lang="it-IT" sz="2200" dirty="0">
              <a:solidFill>
                <a:schemeClr val="tx2"/>
              </a:solidFill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F2E154A-4BFD-1B1F-E153-DE4EDC7FDC40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 </a:t>
            </a:r>
            <a:r>
              <a:rPr lang="it-IT" dirty="0" smtClean="0">
                <a:solidFill>
                  <a:schemeClr val="bg1"/>
                </a:solidFill>
              </a:rPr>
              <a:t>AMBAS</a:t>
            </a:r>
            <a:r>
              <a:rPr lang="lt-LT" dirty="0" smtClean="0">
                <a:solidFill>
                  <a:schemeClr val="bg1"/>
                </a:solidFill>
              </a:rPr>
              <a:t>ADOJE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5800" y="524005"/>
            <a:ext cx="6259322" cy="1077859"/>
          </a:xfrm>
          <a:prstGeom prst="rect">
            <a:avLst/>
          </a:prstGeom>
        </p:spPr>
        <p:txBody>
          <a:bodyPr vert="horz" wrap="square" lIns="0" tIns="234315" rIns="0" bIns="0" rtlCol="0">
            <a:spAutoFit/>
          </a:bodyPr>
          <a:lstStyle/>
          <a:p>
            <a:pPr marR="252095" algn="ctr">
              <a:lnSpc>
                <a:spcPct val="100000"/>
              </a:lnSpc>
              <a:spcBef>
                <a:spcPts val="1845"/>
              </a:spcBef>
            </a:pPr>
            <a:r>
              <a:rPr lang="it-IT" sz="3000" spc="-25" dirty="0" smtClean="0">
                <a:solidFill>
                  <a:schemeClr val="tx2"/>
                </a:solidFill>
              </a:rPr>
              <a:t>SI</a:t>
            </a:r>
            <a:r>
              <a:rPr lang="lt-LT" sz="3000" spc="-25" dirty="0" smtClean="0">
                <a:solidFill>
                  <a:schemeClr val="tx2"/>
                </a:solidFill>
              </a:rPr>
              <a:t>DABRINIS RĖMĖJAS</a:t>
            </a:r>
            <a:endParaRPr sz="3000" spc="-25" dirty="0">
              <a:solidFill>
                <a:schemeClr val="tx2"/>
              </a:solidFill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lang="lt-LT" sz="1800" dirty="0" smtClean="0">
                <a:solidFill>
                  <a:schemeClr val="tx2"/>
                </a:solidFill>
              </a:rPr>
              <a:t>	</a:t>
            </a:r>
            <a:r>
              <a:rPr lang="lt-LT" sz="1800" b="1" u="heavy" spc="-1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Parama virš </a:t>
            </a:r>
            <a:r>
              <a:rPr lang="it-IT" sz="1800" b="1" u="heavy" spc="-5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</a:rPr>
              <a:t>750</a:t>
            </a:r>
            <a:r>
              <a:rPr sz="1800" b="1" u="heavy" spc="-2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 </a:t>
            </a:r>
            <a:r>
              <a:rPr sz="1800" b="1" u="heavy" spc="-20" dirty="0" err="1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eur</a:t>
            </a:r>
            <a:r>
              <a:rPr lang="lt-LT" sz="1800" b="1" u="heavy" spc="-20" dirty="0" smtClean="0">
                <a:solidFill>
                  <a:schemeClr val="tx2"/>
                </a:solidFill>
                <a:uFill>
                  <a:solidFill>
                    <a:srgbClr val="1F3862"/>
                  </a:solidFill>
                </a:uFill>
                <a:latin typeface="Calibri"/>
                <a:cs typeface="Calibri"/>
              </a:rPr>
              <a:t>ų</a:t>
            </a:r>
            <a:r>
              <a:rPr sz="1800" b="1" spc="-25" dirty="0" smtClean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1800" spc="-20" dirty="0" smtClean="0">
                <a:solidFill>
                  <a:schemeClr val="tx2"/>
                </a:solidFill>
              </a:rPr>
              <a:t>(</a:t>
            </a:r>
            <a:r>
              <a:rPr lang="lt-LT" sz="1800" spc="-20" dirty="0" smtClean="0">
                <a:solidFill>
                  <a:schemeClr val="tx2"/>
                </a:solidFill>
              </a:rPr>
              <a:t>septyni šimtai penkiasdešimt </a:t>
            </a:r>
            <a:r>
              <a:rPr sz="1800" spc="-20" dirty="0" err="1" smtClean="0">
                <a:solidFill>
                  <a:schemeClr val="tx2"/>
                </a:solidFill>
              </a:rPr>
              <a:t>eur</a:t>
            </a:r>
            <a:r>
              <a:rPr lang="lt-LT" sz="1800" spc="-20" dirty="0" smtClean="0">
                <a:solidFill>
                  <a:schemeClr val="tx2"/>
                </a:solidFill>
              </a:rPr>
              <a:t>ų</a:t>
            </a:r>
            <a:r>
              <a:rPr sz="1800" spc="-20" dirty="0" smtClean="0">
                <a:solidFill>
                  <a:schemeClr val="tx2"/>
                </a:solidFill>
              </a:rPr>
              <a:t>)</a:t>
            </a:r>
            <a:endParaRPr sz="18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81400" y="1981200"/>
            <a:ext cx="7820241" cy="31367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cs typeface="Calibri"/>
              </a:rPr>
              <a:t>Įmonės logotipo patalpinimas reklaminiame skyde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prie įėjimo į ekspozicijos erdves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Patalpinimas Ambasados reklaminiame 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video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skirtame projektui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 smtClean="0">
                <a:solidFill>
                  <a:schemeClr val="tx2"/>
                </a:solidFill>
                <a:cs typeface="Calibri"/>
              </a:rPr>
              <a:t>Rėmėjams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skirtas renginys Ambasados lėšomis su galimybe pakviesti iki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3</a:t>
            </a:r>
            <a:r>
              <a:rPr lang="it-IT" sz="2200" dirty="0" smtClean="0">
                <a:solidFill>
                  <a:schemeClr val="tx2"/>
                </a:solidFill>
                <a:cs typeface="Calibri"/>
              </a:rPr>
              <a:t>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savų klientų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it-IT" sz="2200" dirty="0" smtClean="0">
                <a:solidFill>
                  <a:schemeClr val="tx2"/>
                </a:solidFill>
                <a:cs typeface="Calibri"/>
              </a:rPr>
              <a:t>Post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as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, skirtas </a:t>
            </a:r>
            <a:r>
              <a:rPr lang="lt-LT" sz="2200" dirty="0" smtClean="0">
                <a:solidFill>
                  <a:schemeClr val="tx2"/>
                </a:solidFill>
                <a:cs typeface="Calibri"/>
              </a:rPr>
              <a:t>rėmėjams, 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Ambasados </a:t>
            </a:r>
            <a:r>
              <a:rPr lang="it-IT" sz="2200" dirty="0">
                <a:solidFill>
                  <a:schemeClr val="tx2"/>
                </a:solidFill>
                <a:cs typeface="Calibri"/>
              </a:rPr>
              <a:t>social</a:t>
            </a:r>
            <a:r>
              <a:rPr lang="lt-LT" sz="2200" dirty="0" err="1">
                <a:solidFill>
                  <a:schemeClr val="tx2"/>
                </a:solidFill>
                <a:cs typeface="Calibri"/>
              </a:rPr>
              <a:t>iniuose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 tinkluose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Įmonės logotipas ir išsakyta padėka projekto k</a:t>
            </a:r>
            <a:r>
              <a:rPr lang="it-IT" sz="2200" dirty="0" err="1">
                <a:solidFill>
                  <a:schemeClr val="tx2"/>
                </a:solidFill>
                <a:cs typeface="Calibri"/>
              </a:rPr>
              <a:t>atalog</a:t>
            </a:r>
            <a:r>
              <a:rPr lang="lt-LT" sz="2200" dirty="0">
                <a:solidFill>
                  <a:schemeClr val="tx2"/>
                </a:solidFill>
                <a:cs typeface="Calibri"/>
              </a:rPr>
              <a:t>e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355600" marR="10795" indent="-342900" algn="just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lang="lt-LT" sz="2200" dirty="0">
                <a:solidFill>
                  <a:schemeClr val="tx2"/>
                </a:solidFill>
                <a:cs typeface="Calibri"/>
              </a:rPr>
              <a:t>Plačios komunikacijos galimybės</a:t>
            </a:r>
            <a:endParaRPr lang="it-IT" sz="2200" dirty="0">
              <a:solidFill>
                <a:schemeClr val="tx2"/>
              </a:solidFill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endParaRPr sz="22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359663"/>
            <a:ext cx="2080260" cy="1999488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3EC8BC45-0EF7-0CE4-00CB-ABE0AC56D7DD}"/>
              </a:ext>
            </a:extLst>
          </p:cNvPr>
          <p:cNvSpPr txBox="1"/>
          <p:nvPr/>
        </p:nvSpPr>
        <p:spPr>
          <a:xfrm>
            <a:off x="539495" y="3105834"/>
            <a:ext cx="2080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smtClean="0">
                <a:solidFill>
                  <a:schemeClr val="bg1"/>
                </a:solidFill>
              </a:rPr>
              <a:t>MENAS IR DIZAINAS AMBASADOJE</a:t>
            </a: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627</Words>
  <Application>Microsoft Office PowerPoint</Application>
  <PresentationFormat>Widescreen</PresentationFormat>
  <Paragraphs>66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Calibri</vt:lpstr>
      <vt:lpstr>Symbol</vt:lpstr>
      <vt:lpstr>Office Theme</vt:lpstr>
      <vt:lpstr>Presentazione standard di PowerPoint</vt:lpstr>
      <vt:lpstr>Presentazione standard di PowerPoint</vt:lpstr>
      <vt:lpstr>PAGRINDINIS RĖMĖJAS Parama virš 5.000 eurų (penki tūkstančiai eurų)</vt:lpstr>
      <vt:lpstr>DEIMANTINIS RĖMĖJAS Parama virš 3.000 eurų (trys tūkstančiai eurų)</vt:lpstr>
      <vt:lpstr>AUKSINIS RĖMĖJAS Parama virš 1.500 eurų (tūkstantis penki šimtai eurų)</vt:lpstr>
      <vt:lpstr>SIDABRINIS RĖMĖJAS  Parama virš 750 eurų (septyni šimtai penkiasdešimt eurų)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Germana Bartoli</dc:creator>
  <cp:lastModifiedBy>lina.limantaite</cp:lastModifiedBy>
  <cp:revision>29</cp:revision>
  <dcterms:created xsi:type="dcterms:W3CDTF">2024-06-25T06:15:25Z</dcterms:created>
  <dcterms:modified xsi:type="dcterms:W3CDTF">2024-07-15T13:07:40Z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2024-05-02T00:00:00Z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2024-06-25T00:00:00Z</vt:filetime>
  </property>
</Properties>
</file>