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59" r:id="rId7"/>
  </p:sldIdLst>
  <p:sldSz cx="12192000" cy="6858000"/>
  <p:notesSz cx="9926638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06" autoAdjust="0"/>
    <p:restoredTop sz="94660"/>
  </p:normalViewPr>
  <p:slideViewPr>
    <p:cSldViewPr>
      <p:cViewPr varScale="1">
        <p:scale>
          <a:sx n="58" d="100"/>
          <a:sy n="58" d="100"/>
        </p:scale>
        <p:origin x="84" y="4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222C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222C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222C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9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82089" y="344185"/>
            <a:ext cx="8227821" cy="1217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222C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85747" y="2135504"/>
            <a:ext cx="9620504" cy="1410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5200" y="762000"/>
            <a:ext cx="7724775" cy="58144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algn="ctr">
              <a:lnSpc>
                <a:spcPct val="100000"/>
              </a:lnSpc>
              <a:spcBef>
                <a:spcPts val="100"/>
              </a:spcBef>
            </a:pPr>
            <a:r>
              <a:rPr lang="it-IT" sz="2300" b="1" dirty="0">
                <a:solidFill>
                  <a:schemeClr val="tx2"/>
                </a:solidFill>
                <a:latin typeface="Calibri"/>
                <a:cs typeface="Calibri"/>
              </a:rPr>
              <a:t>Progetto di promozione integrata </a:t>
            </a:r>
          </a:p>
          <a:p>
            <a:pPr marL="24765" algn="ctr">
              <a:lnSpc>
                <a:spcPct val="100000"/>
              </a:lnSpc>
              <a:spcBef>
                <a:spcPts val="100"/>
              </a:spcBef>
            </a:pPr>
            <a:r>
              <a:rPr lang="it-IT" sz="2300" b="1" dirty="0">
                <a:solidFill>
                  <a:schemeClr val="tx2"/>
                </a:solidFill>
                <a:latin typeface="Calibri"/>
                <a:cs typeface="Calibri"/>
              </a:rPr>
              <a:t>“Arte e Design in Ambasciata: Italia Contemporanea a Vilnius”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Il Progetto “Arte e Design in Ambasciata: Italia Contemporanea a Vilnius” si propone di creare uno spazio polifunzionale nei saloni della Residenza dell’Ambasciata d’Italia a Vilnius teso a promuovere arte contemporanea e design italiani attraverso un’esposizione permanente.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Alla base del Progetto vi è la creazione di un legame sinergico tra Istituzioni e imprese teso a dare maggiore visibilità all’Italia in ambito artistico-culturale ed economico-commerciale.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Molti degli artisti che partecipano al progetto Arte e Design hanno proprie opere presenti nella Collezione Farnesina.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Gli spazi potranno essere inaugurati in occasione della Giornata del Contemporaneo 2024 (6-12 ottobre) anche in sinergia con eventi culturali in programma a Vilnius come la fiera internazionale d’arte contemporanea </a:t>
            </a:r>
            <a:r>
              <a:rPr lang="it-IT" sz="1800" dirty="0" err="1">
                <a:solidFill>
                  <a:schemeClr val="tx2"/>
                </a:solidFill>
                <a:latin typeface="Calibri"/>
                <a:cs typeface="Calibri"/>
              </a:rPr>
              <a:t>ArtVilnius</a:t>
            </a: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 (4-6 ottobre 2024), con la presenza di alcuni degli artisti presenti in collezione.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9FDD402B-69F0-A2BD-8DFB-C867FAE832F0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ARTE E DESIGN </a:t>
            </a:r>
          </a:p>
          <a:p>
            <a:pPr algn="ctr"/>
            <a:r>
              <a:rPr lang="it-IT" dirty="0">
                <a:solidFill>
                  <a:schemeClr val="bg1"/>
                </a:solidFill>
              </a:rPr>
              <a:t>IN AMBASCIATA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5200" y="811616"/>
            <a:ext cx="7724775" cy="49577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Si intende inoltre aprire lo spazio con cadenza regolare (almeno mensile) al pubblico italiano e lituano su prenotazione, con visite guidate a cura del personale dell’Ambasciata, dell’IIC o di ICE.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Al Progetto sarebbe affiancata un’azione di comunicazione continuativa nel tempo tesa a valorizzare le opere d’arte e di design sia sui mass media tradizionali (tv, giornali, stampa specializzata) sia digitali.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Le pagine social dell’Ambasciata ospiteranno ad esempio una serie di post sugli artisti (anche loro interviste), sulle correnti artistiche, sui designer presenti nella collezione.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Si instaurerà un dialogo di carattere operativo con Istituzioni culturali e collezioni d’arte lituane. Saranno organizzati eventi specifici in abbinamento con altri settori (ad es. Arte e Vino, Arte e Musica, Arte e Cibo).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Si intende </a:t>
            </a:r>
            <a:r>
              <a:rPr lang="lt-LT" sz="1800" dirty="0" err="1" smtClean="0">
                <a:solidFill>
                  <a:schemeClr val="tx2"/>
                </a:solidFill>
                <a:latin typeface="Calibri"/>
                <a:cs typeface="Calibri"/>
              </a:rPr>
              <a:t>pubblicare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un catalogo </a:t>
            </a: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del Progetto, ideato dall’Ambasciata d’Italia a Vilnius e realizzato dal curatore Guicciardo Sassoli de’ Bianchi Strozzi.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Le aziende italiane e lituane potranno contribuire al progetto secondo le seguenti modalità di sponsorship: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AED0FC8C-4802-112E-9B2B-CF5985372B0F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ARTE E DESIGN </a:t>
            </a:r>
          </a:p>
          <a:p>
            <a:pPr algn="ctr"/>
            <a:r>
              <a:rPr lang="it-IT" dirty="0">
                <a:solidFill>
                  <a:schemeClr val="bg1"/>
                </a:solidFill>
              </a:rPr>
              <a:t>IN AMBASCIATA</a:t>
            </a:r>
          </a:p>
        </p:txBody>
      </p:sp>
    </p:spTree>
    <p:extLst>
      <p:ext uri="{BB962C8B-B14F-4D97-AF65-F5344CB8AC3E}">
        <p14:creationId xmlns:p14="http://schemas.microsoft.com/office/powerpoint/2010/main" val="55855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609600"/>
            <a:ext cx="8533511" cy="1068241"/>
          </a:xfrm>
          <a:prstGeom prst="rect">
            <a:avLst/>
          </a:prstGeom>
        </p:spPr>
        <p:txBody>
          <a:bodyPr vert="horz" wrap="square" lIns="0" tIns="224790" rIns="0" bIns="0" rtlCol="0">
            <a:spAutoFit/>
          </a:bodyPr>
          <a:lstStyle/>
          <a:p>
            <a:pPr marL="2757170" marR="244475" algn="ctr">
              <a:lnSpc>
                <a:spcPct val="100000"/>
              </a:lnSpc>
              <a:spcBef>
                <a:spcPts val="1770"/>
              </a:spcBef>
            </a:pPr>
            <a:r>
              <a:rPr lang="it-IT" sz="3000" spc="-15" dirty="0">
                <a:solidFill>
                  <a:schemeClr val="tx2"/>
                </a:solidFill>
              </a:rPr>
              <a:t>MAIN SPONSOR</a:t>
            </a:r>
            <a:endParaRPr sz="3000" spc="-15" dirty="0">
              <a:solidFill>
                <a:schemeClr val="tx2"/>
              </a:solidFill>
            </a:endParaRPr>
          </a:p>
          <a:p>
            <a:pPr marL="2769870">
              <a:lnSpc>
                <a:spcPct val="100000"/>
              </a:lnSpc>
              <a:spcBef>
                <a:spcPts val="755"/>
              </a:spcBef>
            </a:pPr>
            <a:r>
              <a:rPr sz="1800" dirty="0">
                <a:solidFill>
                  <a:schemeClr val="tx2"/>
                </a:solidFill>
              </a:rPr>
              <a:t>Nel</a:t>
            </a:r>
            <a:r>
              <a:rPr sz="1800" spc="5" dirty="0">
                <a:solidFill>
                  <a:schemeClr val="tx2"/>
                </a:solidFill>
              </a:rPr>
              <a:t> </a:t>
            </a:r>
            <a:r>
              <a:rPr sz="1800" spc="-5" dirty="0">
                <a:solidFill>
                  <a:schemeClr val="tx2"/>
                </a:solidFill>
              </a:rPr>
              <a:t>caso</a:t>
            </a:r>
            <a:r>
              <a:rPr sz="1800" spc="-40" dirty="0">
                <a:solidFill>
                  <a:schemeClr val="tx2"/>
                </a:solidFill>
              </a:rPr>
              <a:t> </a:t>
            </a:r>
            <a:r>
              <a:rPr sz="1800" dirty="0">
                <a:solidFill>
                  <a:schemeClr val="tx2"/>
                </a:solidFill>
              </a:rPr>
              <a:t>di</a:t>
            </a:r>
            <a:r>
              <a:rPr sz="1800" spc="10" dirty="0">
                <a:solidFill>
                  <a:schemeClr val="tx2"/>
                </a:solidFill>
              </a:rPr>
              <a:t> </a:t>
            </a:r>
            <a:r>
              <a:rPr sz="1800" b="1" u="heavy" spc="-1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contributi</a:t>
            </a:r>
            <a:r>
              <a:rPr sz="1800" b="1" u="heavy" spc="-8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di</a:t>
            </a:r>
            <a:r>
              <a:rPr sz="1800" b="1" u="heavy" spc="-2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it-IT"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oltre</a:t>
            </a:r>
            <a:r>
              <a:rPr sz="1800" b="1" u="heavy" spc="-6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it-IT"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</a:rPr>
              <a:t>5</a:t>
            </a:r>
            <a:r>
              <a:rPr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.000</a:t>
            </a:r>
            <a:r>
              <a:rPr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spc="-2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euro</a:t>
            </a:r>
            <a:r>
              <a:rPr sz="1800" b="1" spc="-5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chemeClr val="tx2"/>
                </a:solidFill>
              </a:rPr>
              <a:t>(</a:t>
            </a:r>
            <a:r>
              <a:rPr lang="it-IT" sz="1800" spc="-5" dirty="0">
                <a:solidFill>
                  <a:schemeClr val="tx2"/>
                </a:solidFill>
              </a:rPr>
              <a:t>cinque</a:t>
            </a:r>
            <a:r>
              <a:rPr sz="1800" spc="-5" dirty="0" err="1">
                <a:solidFill>
                  <a:schemeClr val="tx2"/>
                </a:solidFill>
              </a:rPr>
              <a:t>mila</a:t>
            </a:r>
            <a:r>
              <a:rPr sz="1800" spc="-20" dirty="0">
                <a:solidFill>
                  <a:schemeClr val="tx2"/>
                </a:solidFill>
              </a:rPr>
              <a:t> </a:t>
            </a:r>
            <a:r>
              <a:rPr sz="1800" spc="-10" dirty="0">
                <a:solidFill>
                  <a:schemeClr val="tx2"/>
                </a:solidFill>
              </a:rPr>
              <a:t>euro)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400" y="1981200"/>
            <a:ext cx="7827009" cy="4152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latin typeface="Calibri"/>
                <a:cs typeface="Calibri"/>
              </a:rPr>
              <a:t>Massima visibilità con logo aziendale sul «totem» all'ingresso dei saloni dell’esposizione</a:t>
            </a: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latin typeface="Calibri"/>
                <a:cs typeface="Calibri"/>
              </a:rPr>
              <a:t>Possibilità di organizzare in Ambasciata fino a 3 eventi aziendali nell’arco di tre anni</a:t>
            </a: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latin typeface="Calibri"/>
                <a:cs typeface="Calibri"/>
              </a:rPr>
              <a:t>Evento dedicato agli sponsor offerto dall’Ambasciata con possibilità di invitare max 12 propri clienti</a:t>
            </a: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latin typeface="Calibri"/>
                <a:cs typeface="Calibri"/>
              </a:rPr>
              <a:t>Presenza preminente nel video promozionale dell’Ambasciata dedicato all’iniziativa</a:t>
            </a: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latin typeface="Calibri"/>
                <a:cs typeface="Calibri"/>
              </a:rPr>
              <a:t>Post dedicato agli sponsor nei social media dell’Ambasciata</a:t>
            </a: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latin typeface="Calibri"/>
                <a:cs typeface="Calibri"/>
              </a:rPr>
              <a:t>Presenza del logo dell’azienda e di espresso ringraziamento nel catalogo dell’iniziativa</a:t>
            </a: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latin typeface="Calibri"/>
                <a:cs typeface="Calibri"/>
              </a:rPr>
              <a:t>Ampia opportunità di comunicazione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C75544B6-1A5D-F6F9-DC65-5CFCF2B80CBB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ARTE E DESIGN </a:t>
            </a:r>
          </a:p>
          <a:p>
            <a:pPr algn="ctr"/>
            <a:r>
              <a:rPr lang="it-IT" dirty="0">
                <a:solidFill>
                  <a:schemeClr val="bg1"/>
                </a:solidFill>
              </a:rPr>
              <a:t>IN AMBASCIATA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539617"/>
            <a:ext cx="8533511" cy="1068241"/>
          </a:xfrm>
          <a:prstGeom prst="rect">
            <a:avLst/>
          </a:prstGeom>
        </p:spPr>
        <p:txBody>
          <a:bodyPr vert="horz" wrap="square" lIns="0" tIns="224790" rIns="0" bIns="0" rtlCol="0">
            <a:spAutoFit/>
          </a:bodyPr>
          <a:lstStyle/>
          <a:p>
            <a:pPr marL="2757170" marR="244475" algn="ctr">
              <a:lnSpc>
                <a:spcPct val="100000"/>
              </a:lnSpc>
              <a:spcBef>
                <a:spcPts val="1770"/>
              </a:spcBef>
            </a:pPr>
            <a:r>
              <a:rPr lang="it-IT" sz="3000" spc="-15" dirty="0">
                <a:solidFill>
                  <a:schemeClr val="tx2"/>
                </a:solidFill>
              </a:rPr>
              <a:t>DIAMOND SPONSOR</a:t>
            </a:r>
          </a:p>
          <a:p>
            <a:pPr marL="2769870">
              <a:lnSpc>
                <a:spcPct val="100000"/>
              </a:lnSpc>
              <a:spcBef>
                <a:spcPts val="755"/>
              </a:spcBef>
            </a:pPr>
            <a:r>
              <a:rPr lang="it-IT" sz="1800" dirty="0">
                <a:solidFill>
                  <a:schemeClr val="tx2"/>
                </a:solidFill>
              </a:rPr>
              <a:t>Nel</a:t>
            </a:r>
            <a:r>
              <a:rPr lang="it-IT" sz="1800" spc="5" dirty="0">
                <a:solidFill>
                  <a:schemeClr val="tx2"/>
                </a:solidFill>
              </a:rPr>
              <a:t> </a:t>
            </a:r>
            <a:r>
              <a:rPr lang="it-IT" sz="1800" spc="-5" dirty="0">
                <a:solidFill>
                  <a:schemeClr val="tx2"/>
                </a:solidFill>
              </a:rPr>
              <a:t>caso</a:t>
            </a:r>
            <a:r>
              <a:rPr lang="it-IT" sz="1800" spc="-40" dirty="0">
                <a:solidFill>
                  <a:schemeClr val="tx2"/>
                </a:solidFill>
              </a:rPr>
              <a:t> </a:t>
            </a:r>
            <a:r>
              <a:rPr lang="it-IT" sz="1800" dirty="0">
                <a:solidFill>
                  <a:schemeClr val="tx2"/>
                </a:solidFill>
              </a:rPr>
              <a:t>di</a:t>
            </a:r>
            <a:r>
              <a:rPr lang="it-IT" sz="1800" spc="10" dirty="0">
                <a:solidFill>
                  <a:schemeClr val="tx2"/>
                </a:solidFill>
              </a:rPr>
              <a:t> </a:t>
            </a:r>
            <a:r>
              <a:rPr lang="it-IT" sz="1800" b="1" u="heavy" spc="-1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contributi</a:t>
            </a:r>
            <a:r>
              <a:rPr lang="it-IT" sz="1800" b="1" u="heavy" spc="-8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it-IT"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di</a:t>
            </a:r>
            <a:r>
              <a:rPr lang="it-IT" sz="1800" b="1" u="heavy" spc="-2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it-IT"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oltre</a:t>
            </a:r>
            <a:r>
              <a:rPr lang="it-IT" sz="1800" b="1" u="heavy" spc="-6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it-IT"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3.000</a:t>
            </a:r>
            <a:r>
              <a:rPr lang="it-IT"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it-IT" sz="1800" b="1" u="heavy" spc="-2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euro</a:t>
            </a:r>
            <a:r>
              <a:rPr lang="it-IT" sz="1800" b="1" spc="-5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it-IT" sz="1800" spc="-5" dirty="0">
                <a:solidFill>
                  <a:schemeClr val="tx2"/>
                </a:solidFill>
              </a:rPr>
              <a:t>(tremila</a:t>
            </a:r>
            <a:r>
              <a:rPr lang="it-IT" sz="1800" spc="-20" dirty="0">
                <a:solidFill>
                  <a:schemeClr val="tx2"/>
                </a:solidFill>
              </a:rPr>
              <a:t> </a:t>
            </a:r>
            <a:r>
              <a:rPr lang="it-IT" sz="1800" spc="-10" dirty="0">
                <a:solidFill>
                  <a:schemeClr val="tx2"/>
                </a:solidFill>
              </a:rPr>
              <a:t>euro)</a:t>
            </a: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400" y="1981200"/>
            <a:ext cx="7827009" cy="4152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795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Ampia visibilità con logo aziendale sul “totem” all’ingresso dei saloni dell’esposizione</a:t>
            </a:r>
          </a:p>
          <a:p>
            <a:pPr marL="355600" marR="10795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Possibilità di organizzare in Ambasciata fino a 2 eventi aziendali nell’arco di tre anni</a:t>
            </a:r>
          </a:p>
          <a:p>
            <a:pPr marL="355600" marR="10795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Evento dedicato agli sponsor offerto dall’Ambasciata con possibilità di invitare max 8 propri clienti</a:t>
            </a:r>
          </a:p>
          <a:p>
            <a:pPr marL="355600" marR="10795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Presenza nel video promozionale dell’Ambasciata dedicato all’iniziativa</a:t>
            </a:r>
          </a:p>
          <a:p>
            <a:pPr marL="355600" marR="10795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 dedicato agli sponsor nei social media dell’Ambasciata</a:t>
            </a:r>
          </a:p>
          <a:p>
            <a:pPr marL="355600" marR="10795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Presenza del logo dell’azienda e di espresso ringraziamento nel catalogo dell’iniziativa</a:t>
            </a:r>
          </a:p>
          <a:p>
            <a:pPr marL="355600" marR="10795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Ampie opportunità di comunicazione </a:t>
            </a:r>
            <a:endParaRPr lang="it-IT" sz="22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C5D71899-C5E8-1B9C-5BDF-9D949160694F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ARTE E DESIGN </a:t>
            </a:r>
          </a:p>
          <a:p>
            <a:pPr algn="ctr"/>
            <a:r>
              <a:rPr lang="it-IT" dirty="0">
                <a:solidFill>
                  <a:schemeClr val="bg1"/>
                </a:solidFill>
              </a:rPr>
              <a:t>IN AMBASCIATA</a:t>
            </a:r>
          </a:p>
        </p:txBody>
      </p:sp>
    </p:spTree>
    <p:extLst>
      <p:ext uri="{BB962C8B-B14F-4D97-AF65-F5344CB8AC3E}">
        <p14:creationId xmlns:p14="http://schemas.microsoft.com/office/powerpoint/2010/main" val="3991200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9625" y="562885"/>
            <a:ext cx="9447911" cy="1044973"/>
          </a:xfrm>
          <a:prstGeom prst="rect">
            <a:avLst/>
          </a:prstGeom>
        </p:spPr>
        <p:txBody>
          <a:bodyPr vert="horz" wrap="square" lIns="0" tIns="252547" rIns="0" bIns="0" rtlCol="0">
            <a:spAutoFit/>
          </a:bodyPr>
          <a:lstStyle/>
          <a:p>
            <a:pPr marL="2627630" algn="ctr">
              <a:lnSpc>
                <a:spcPct val="100000"/>
              </a:lnSpc>
              <a:spcBef>
                <a:spcPts val="1000"/>
              </a:spcBef>
            </a:pPr>
            <a:r>
              <a:rPr lang="it-IT" sz="3000" spc="-5" dirty="0">
                <a:solidFill>
                  <a:schemeClr val="tx2"/>
                </a:solidFill>
              </a:rPr>
              <a:t>GOLDEN SPONSOR</a:t>
            </a:r>
            <a:endParaRPr sz="3000" spc="-5" dirty="0">
              <a:solidFill>
                <a:schemeClr val="tx2"/>
              </a:solidFill>
            </a:endParaRPr>
          </a:p>
          <a:p>
            <a:pPr marL="2627630" algn="ctr">
              <a:lnSpc>
                <a:spcPct val="100000"/>
              </a:lnSpc>
              <a:spcBef>
                <a:spcPts val="405"/>
              </a:spcBef>
            </a:pPr>
            <a:r>
              <a:rPr sz="1800" dirty="0">
                <a:solidFill>
                  <a:schemeClr val="tx2"/>
                </a:solidFill>
              </a:rPr>
              <a:t>Nel </a:t>
            </a:r>
            <a:r>
              <a:rPr sz="1800" spc="-5" dirty="0">
                <a:solidFill>
                  <a:schemeClr val="tx2"/>
                </a:solidFill>
              </a:rPr>
              <a:t>caso</a:t>
            </a:r>
            <a:r>
              <a:rPr sz="1800" spc="-40" dirty="0">
                <a:solidFill>
                  <a:schemeClr val="tx2"/>
                </a:solidFill>
              </a:rPr>
              <a:t> </a:t>
            </a:r>
            <a:r>
              <a:rPr sz="1800" dirty="0">
                <a:solidFill>
                  <a:schemeClr val="tx2"/>
                </a:solidFill>
              </a:rPr>
              <a:t>di </a:t>
            </a:r>
            <a:r>
              <a:rPr sz="1800" b="1" u="heavy" spc="-1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contributi</a:t>
            </a:r>
            <a:r>
              <a:rPr sz="1800" b="1" u="heavy" spc="-8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di</a:t>
            </a:r>
            <a:r>
              <a:rPr sz="1800" b="1" u="heavy" spc="-3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it-IT"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oltre</a:t>
            </a:r>
            <a:r>
              <a:rPr sz="1800" b="1" u="heavy" spc="-6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1.</a:t>
            </a:r>
            <a:r>
              <a:rPr lang="it-IT"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5</a:t>
            </a:r>
            <a:r>
              <a:rPr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00 </a:t>
            </a:r>
            <a:r>
              <a:rPr sz="1800" b="1" u="heavy" spc="-2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euro</a:t>
            </a:r>
            <a:r>
              <a:rPr sz="1800" b="1" spc="-45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chemeClr val="tx2"/>
                </a:solidFill>
              </a:rPr>
              <a:t>(</a:t>
            </a:r>
            <a:r>
              <a:rPr sz="1800" spc="-5" dirty="0" err="1">
                <a:solidFill>
                  <a:schemeClr val="tx2"/>
                </a:solidFill>
              </a:rPr>
              <a:t>mille</a:t>
            </a:r>
            <a:r>
              <a:rPr lang="it-IT" sz="1800" spc="-5" dirty="0">
                <a:solidFill>
                  <a:schemeClr val="tx2"/>
                </a:solidFill>
              </a:rPr>
              <a:t>cinquecento</a:t>
            </a:r>
            <a:r>
              <a:rPr sz="1800" spc="5" dirty="0">
                <a:solidFill>
                  <a:schemeClr val="tx2"/>
                </a:solidFill>
              </a:rPr>
              <a:t> </a:t>
            </a:r>
            <a:r>
              <a:rPr sz="1800" spc="-15" dirty="0">
                <a:solidFill>
                  <a:schemeClr val="tx2"/>
                </a:solidFill>
              </a:rPr>
              <a:t>euro)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400" y="1981200"/>
            <a:ext cx="7772400" cy="4152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890" indent="-343535" algn="just">
              <a:spcBef>
                <a:spcPts val="100"/>
              </a:spcBef>
              <a:buFont typeface="Symbol"/>
              <a:buChar char=""/>
              <a:tabLst>
                <a:tab pos="356235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Visibilità con logo aziendale sul “totem” all’ingresso dei saloni dell’esposizione</a:t>
            </a:r>
          </a:p>
          <a:p>
            <a:pPr marL="355600" marR="8890" indent="-343535" algn="just">
              <a:spcBef>
                <a:spcPts val="100"/>
              </a:spcBef>
              <a:buFont typeface="Symbol"/>
              <a:buChar char=""/>
              <a:tabLst>
                <a:tab pos="356235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Possibilità di organizzare in Ambasciata un evento aziendale nell’arco di tre anni</a:t>
            </a:r>
          </a:p>
          <a:p>
            <a:pPr marL="355600" marR="8890" indent="-343535" algn="just">
              <a:spcBef>
                <a:spcPts val="100"/>
              </a:spcBef>
              <a:buFont typeface="Symbol"/>
              <a:buChar char=""/>
              <a:tabLst>
                <a:tab pos="356235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Evento dedicato agli sponsor offerto dall’Ambasciata con possibilità di invitare max 5 propri clienti</a:t>
            </a:r>
          </a:p>
          <a:p>
            <a:pPr marL="355600" marR="8890" indent="-343535" algn="just">
              <a:spcBef>
                <a:spcPts val="100"/>
              </a:spcBef>
              <a:buFont typeface="Symbol"/>
              <a:buChar char=""/>
              <a:tabLst>
                <a:tab pos="356235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Presenza nel video promozionale dell’Ambasciata dedicato all’iniziativa</a:t>
            </a:r>
          </a:p>
          <a:p>
            <a:pPr marL="355600" marR="8890" indent="-343535" algn="just">
              <a:spcBef>
                <a:spcPts val="100"/>
              </a:spcBef>
              <a:buFont typeface="Symbol"/>
              <a:buChar char=""/>
              <a:tabLst>
                <a:tab pos="356235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 dedicato agli sponsor nei social media dell’Ambasciata</a:t>
            </a:r>
          </a:p>
          <a:p>
            <a:pPr marL="355600" marR="8890" indent="-343535" algn="just">
              <a:spcBef>
                <a:spcPts val="100"/>
              </a:spcBef>
              <a:buFont typeface="Symbol"/>
              <a:buChar char=""/>
              <a:tabLst>
                <a:tab pos="356235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Presenza del logo dell’azienda e di espresso ringraziamento nel catalogo dell’iniziativa</a:t>
            </a:r>
          </a:p>
          <a:p>
            <a:pPr marL="355600" marR="8890" indent="-343535" algn="just">
              <a:spcBef>
                <a:spcPts val="100"/>
              </a:spcBef>
              <a:buFont typeface="Symbol"/>
              <a:buChar char=""/>
              <a:tabLst>
                <a:tab pos="356235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Ampie opportunità di comunicazione</a:t>
            </a:r>
            <a:endParaRPr sz="22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F2E154A-4BFD-1B1F-E153-DE4EDC7FDC40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ARTE E DESIGN </a:t>
            </a:r>
          </a:p>
          <a:p>
            <a:pPr algn="ctr"/>
            <a:r>
              <a:rPr lang="it-IT" dirty="0">
                <a:solidFill>
                  <a:schemeClr val="bg1"/>
                </a:solidFill>
              </a:rPr>
              <a:t>IN AMBASCIATA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5800" y="524005"/>
            <a:ext cx="6259322" cy="1077859"/>
          </a:xfrm>
          <a:prstGeom prst="rect">
            <a:avLst/>
          </a:prstGeom>
        </p:spPr>
        <p:txBody>
          <a:bodyPr vert="horz" wrap="square" lIns="0" tIns="234315" rIns="0" bIns="0" rtlCol="0">
            <a:spAutoFit/>
          </a:bodyPr>
          <a:lstStyle/>
          <a:p>
            <a:pPr marR="252095" algn="ctr">
              <a:lnSpc>
                <a:spcPct val="100000"/>
              </a:lnSpc>
              <a:spcBef>
                <a:spcPts val="1845"/>
              </a:spcBef>
            </a:pPr>
            <a:r>
              <a:rPr lang="it-IT" sz="3000" spc="-25" dirty="0">
                <a:solidFill>
                  <a:schemeClr val="tx2"/>
                </a:solidFill>
              </a:rPr>
              <a:t>SILVER SPONSOR</a:t>
            </a:r>
            <a:endParaRPr sz="3000" spc="-25" dirty="0">
              <a:solidFill>
                <a:schemeClr val="tx2"/>
              </a:solidFill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1800" dirty="0">
                <a:solidFill>
                  <a:schemeClr val="tx2"/>
                </a:solidFill>
              </a:rPr>
              <a:t>Nel</a:t>
            </a:r>
            <a:r>
              <a:rPr sz="1800" spc="10" dirty="0">
                <a:solidFill>
                  <a:schemeClr val="tx2"/>
                </a:solidFill>
              </a:rPr>
              <a:t> </a:t>
            </a:r>
            <a:r>
              <a:rPr sz="1800" spc="-5" dirty="0">
                <a:solidFill>
                  <a:schemeClr val="tx2"/>
                </a:solidFill>
              </a:rPr>
              <a:t>caso</a:t>
            </a:r>
            <a:r>
              <a:rPr sz="1800" spc="-15" dirty="0">
                <a:solidFill>
                  <a:schemeClr val="tx2"/>
                </a:solidFill>
              </a:rPr>
              <a:t> </a:t>
            </a:r>
            <a:r>
              <a:rPr sz="1800" spc="-5" dirty="0">
                <a:solidFill>
                  <a:schemeClr val="tx2"/>
                </a:solidFill>
              </a:rPr>
              <a:t>di</a:t>
            </a:r>
            <a:r>
              <a:rPr sz="1800" spc="25" dirty="0">
                <a:solidFill>
                  <a:schemeClr val="tx2"/>
                </a:solidFill>
              </a:rPr>
              <a:t> </a:t>
            </a:r>
            <a:r>
              <a:rPr sz="1800" b="1" u="heavy" spc="-1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contributi</a:t>
            </a:r>
            <a:r>
              <a:rPr sz="1800" b="1" u="heavy" spc="-9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di</a:t>
            </a:r>
            <a:r>
              <a:rPr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it-IT"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</a:rPr>
              <a:t>oltre 750</a:t>
            </a:r>
            <a:r>
              <a:rPr sz="1800" b="1" u="heavy" spc="-20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euro</a:t>
            </a:r>
            <a:r>
              <a:rPr sz="1800" b="1" spc="-25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chemeClr val="tx2"/>
                </a:solidFill>
              </a:rPr>
              <a:t>(</a:t>
            </a:r>
            <a:r>
              <a:rPr lang="it-IT" sz="1800" spc="-20" dirty="0">
                <a:solidFill>
                  <a:schemeClr val="tx2"/>
                </a:solidFill>
              </a:rPr>
              <a:t>settecentocinquanta</a:t>
            </a:r>
            <a:r>
              <a:rPr sz="1800" spc="75" dirty="0">
                <a:solidFill>
                  <a:schemeClr val="tx2"/>
                </a:solidFill>
              </a:rPr>
              <a:t> </a:t>
            </a:r>
            <a:r>
              <a:rPr sz="1800" spc="-20" dirty="0">
                <a:solidFill>
                  <a:schemeClr val="tx2"/>
                </a:solidFill>
              </a:rPr>
              <a:t>euro)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400" y="1981200"/>
            <a:ext cx="7820241" cy="3813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Presenza con logo aziendale sul “totem” all’ingresso dei saloni dell’esposizione</a:t>
            </a:r>
          </a:p>
          <a:p>
            <a:pPr marL="355600" marR="5080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Presenza nel video promozionale dell’Ambasciata dedicato all’iniziativa</a:t>
            </a:r>
          </a:p>
          <a:p>
            <a:pPr marL="355600" marR="5080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Evento dedicato agli sponsor offerto dall’Ambasciata con possibilità di invitare max 3 propri clienti</a:t>
            </a:r>
          </a:p>
          <a:p>
            <a:pPr marL="355600" marR="5080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 dedicato agli sponsor nei social media dell’Ambasciata</a:t>
            </a:r>
          </a:p>
          <a:p>
            <a:pPr marL="355600" marR="5080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Presenza del logo dell’azienda e di espresso ringraziamento nel catalogo dell’iniziativa</a:t>
            </a:r>
          </a:p>
          <a:p>
            <a:pPr marL="355600" marR="5080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Ampie opportunità di comunicazione</a:t>
            </a: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endParaRPr sz="22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3EC8BC45-0EF7-0CE4-00CB-ABE0AC56D7DD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ARTE E DESIGN </a:t>
            </a:r>
          </a:p>
          <a:p>
            <a:pPr algn="ctr"/>
            <a:r>
              <a:rPr lang="it-IT" dirty="0">
                <a:solidFill>
                  <a:schemeClr val="bg1"/>
                </a:solidFill>
              </a:rPr>
              <a:t>IN AMBASCIATA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689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Calibri</vt:lpstr>
      <vt:lpstr>Symbol</vt:lpstr>
      <vt:lpstr>Times New Roman</vt:lpstr>
      <vt:lpstr>Office Theme</vt:lpstr>
      <vt:lpstr>Presentazione standard di PowerPoint</vt:lpstr>
      <vt:lpstr>Presentazione standard di PowerPoint</vt:lpstr>
      <vt:lpstr>MAIN SPONSOR Nel caso di contributi di oltre 5.000 euro (cinquemila euro)</vt:lpstr>
      <vt:lpstr>DIAMOND SPONSOR Nel caso di contributi di oltre 3.000 euro (tremila euro)</vt:lpstr>
      <vt:lpstr>GOLDEN SPONSOR Nel caso di contributi di oltre 1.500 euro (millecinquecento euro)</vt:lpstr>
      <vt:lpstr>SILVER SPONSOR Nel caso di contributi di oltre 750 euro (settecentocinquanta euro)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Germana Bartoli</dc:creator>
  <cp:lastModifiedBy>lina.limantaite</cp:lastModifiedBy>
  <cp:revision>15</cp:revision>
  <cp:lastPrinted>2024-07-15T12:30:14Z</cp:lastPrinted>
  <dcterms:created xsi:type="dcterms:W3CDTF">2024-06-25T06:15:25Z</dcterms:created>
  <dcterms:modified xsi:type="dcterms:W3CDTF">2024-07-15T13:09:07Z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2024-05-02T00:00:00Z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2024-06-25T00:00:00Z</vt:filetime>
  </property>
</Properties>
</file>